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17" r:id="rId1"/>
  </p:sldMasterIdLst>
  <p:notesMasterIdLst>
    <p:notesMasterId r:id="rId43"/>
  </p:notesMasterIdLst>
  <p:sldIdLst>
    <p:sldId id="257" r:id="rId2"/>
    <p:sldId id="259" r:id="rId3"/>
    <p:sldId id="260" r:id="rId4"/>
    <p:sldId id="277" r:id="rId5"/>
    <p:sldId id="278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61" r:id="rId19"/>
    <p:sldId id="262" r:id="rId20"/>
    <p:sldId id="263" r:id="rId21"/>
    <p:sldId id="264" r:id="rId22"/>
    <p:sldId id="265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31E08-ACF2-4D58-B340-493D8F07BDF1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CB71E-8F80-4A14-B42B-33CAC565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1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Reaplce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CB71E-8F80-4A14-B42B-33CAC565F0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7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B627B-781C-76BC-C2F3-0448B728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889C1B-3420-5F9F-6B73-B84D6F8AA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E4559-45CE-3089-AEA8-EB0324E5D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A4753-CEDF-2BBE-A255-05D2326A0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CB71E-8F80-4A14-B42B-33CAC565F0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6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94AC5-86A1-2467-258E-40CDB10ED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121E0-9154-6D21-A29B-F80340F6E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39836-AA3A-6F9A-7997-CF3D258A3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0A241-C8EB-8EDE-CEAE-FCA50EC5F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CB71E-8F80-4A14-B42B-33CAC565F0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6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B4EC-2A59-345E-5722-424FB3041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2AC63-60EE-D159-9252-4A30CF302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509BE-B568-4633-4EA6-391A7874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F9345-14B4-10D6-CB11-593A94FF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F200A-820D-E094-4D4F-79C0718A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2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ED39-A6D3-0BA6-67E1-990F1BF6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B1FCF-0370-050F-88A2-3F34615E0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D9E12-93DB-09C2-B21C-22994D75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38976-0ABA-3E68-7E2E-2E5E60A8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10CAC-CA28-773B-F12B-3DA3ECFF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4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F7326-35C8-3C41-BADA-FA7FF5CCE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E0387-E6F6-ED16-2669-57BF6A615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DFF3D-C264-029A-3553-EEA8917C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CFAEE-A9E3-3E04-A32C-4CF805D0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71A69-BBF5-E04A-FAA3-5BA94585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25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DAE7-F773-91EA-2943-2FBD4D00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5773-75DB-511B-B852-1FE3FEFB7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82F16-6892-374B-E415-A3DFC575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290F4-2306-79E8-A48F-4AEA9F0A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51E8-A287-B541-C61A-77978EF9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7B11-3E24-E12F-C8CE-CE308539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6DEE6-ED97-067E-41BE-04F439E0D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64D56-A5BF-3F5F-78C6-AAAB8775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8466F-F814-EE2A-A921-5A52E8BB4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6E471-56B7-56F7-590D-5575DD6A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EE73-D312-0F9E-5808-3499D033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B438-E9E5-EDCB-6E9F-00BB7D9AC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BA899-FDF8-990C-21F9-68D1C35C7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ED80F-377D-E7A8-94AF-83DE46D7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C0774-B393-6E1E-1515-6A1F5F19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A17E6-6CFA-0F58-5250-6B252B97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2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5943-B453-682A-0529-17EF6CCC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0A5F1-F800-E406-A306-8F55E5F71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3E811-EB26-0DE6-8E24-C7CFD6EDC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A1E83-B19E-50CB-8B1F-8415AC241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7ABD04-D3D2-81D8-87AE-B5D626A8C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8A57E-BB3F-0542-922D-59B0338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D76A9-E225-03CF-C875-49F00081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61277-B84D-3E4C-D3EB-CACB98F5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0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EA1A-F823-842C-C4E8-015299B3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57B1E-0E4E-D49E-5AA3-591A0620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5FC7F-C44D-796B-AD29-8B5AF650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83BF8-CC20-842B-2F29-23F9086D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0E120-75B1-4F08-8556-4E205AB0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4A2C5D-38D9-A752-514A-558B517C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D2628-9026-69FF-A697-52EBCB41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6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4689-ABD1-0126-EA49-2847D308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152E-4E4D-F475-CD15-E431CA329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54FEE-5867-F61C-2B3B-8F70D82B8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44621-1A3A-04FF-16DB-15E1FF26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F3C37-611C-966F-6BAD-04539E76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4F7C-36AE-7F3E-56FB-F6A2CB5A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3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2EC4-BFD7-C0B0-0C14-5C750912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B0D5E-656E-EEDA-BC9F-8DBD03D56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B72BC-9D24-45FF-A2F7-85983555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71D21-211B-E656-19E7-696E1410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EC8F3-7C1C-9F1D-7258-9EAB698B4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5959B-2B55-3A43-9B98-F7EC2C0F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5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8B721-72FC-A662-E852-9D0E2A872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A9596-E10A-2911-959C-0397766FE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4AC82-3D59-9D75-8D30-18E7B3C7D0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DA0B-DE30-470C-B0D3-8F808D23317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66624-2013-4DB7-934E-B4078D29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A47BF-C016-6D6D-DE36-0B461BCEA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D62CE-1298-48F7-9854-7EE39A8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 Reasons to Consider a Career Change into Technology - Training.com.au">
            <a:extLst>
              <a:ext uri="{FF2B5EF4-FFF2-40B4-BE49-F238E27FC236}">
                <a16:creationId xmlns:a16="http://schemas.microsoft.com/office/drawing/2014/main" id="{E3FCCD22-8572-48B2-7E87-7DF23302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655" y="3935940"/>
            <a:ext cx="4870876" cy="284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00DB8E75-EFAB-E21D-17CC-CEA1EA0F6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7" y="684069"/>
            <a:ext cx="2716662" cy="940927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FE3D32E5-A605-22DE-157C-0A2DD20F5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73" y="684068"/>
            <a:ext cx="2387603" cy="9409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9D442E-1C7A-4938-CC9F-D62C6EB11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43" y="2469822"/>
            <a:ext cx="10028354" cy="246039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Artificial Intelligence with Health Informatics</a:t>
            </a:r>
            <a:endParaRPr lang="en-US" sz="6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81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6683-C25D-415A-9176-FAB6BAE3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85EE-58A3-4A6A-BF1D-64C7DA69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3BE3-8450-476F-BA80-628EAD7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0" y="0"/>
            <a:ext cx="12263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13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9A39-72AF-48C5-BFA6-D24C5289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1F912-0697-4068-8760-50B8BDFB5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4639C-EA95-499E-83DC-1196D941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2" y="0"/>
            <a:ext cx="12370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7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116F-DDB7-400A-B885-BC42E81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5B8B6-4162-444C-8935-75409B281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36122-9413-4D07-B575-951E17F8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6C13-2904-493B-A101-B256F6FD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F95C-2946-4C49-AE2A-D9031F927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DA2BC-F05B-49EF-8991-68970671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467"/>
            <a:ext cx="12192000" cy="69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5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BEED-E574-4A15-B37F-C820AB88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30F76-DC48-4813-A203-27B06F27F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D30F3-218E-4579-B802-E0C69872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0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5A9D-2E77-4BC2-9CA7-722C646B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71C2-0628-4D0A-AA8C-189A47231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D69E-7033-4A80-9232-E99C514B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1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4D5D-9215-492B-B736-85E978E4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2D27-6C39-4EC8-94E5-39614AAFB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04BE7-0C4D-4889-829B-50ABA6CC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3" y="-45645"/>
            <a:ext cx="12192000" cy="69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0EA041-4E45-4129-A432-8B235B87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F9E67-D370-43D1-912A-AFF9B4350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66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8F81-D5C8-488B-B7B3-D69E82CB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Datatypes</a:t>
            </a:r>
            <a:endParaRPr lang="en-IN" dirty="0"/>
          </a:p>
        </p:txBody>
      </p:sp>
      <p:pic>
        <p:nvPicPr>
          <p:cNvPr id="1028" name="Picture 4" descr="Type and source of medical data.">
            <a:extLst>
              <a:ext uri="{FF2B5EF4-FFF2-40B4-BE49-F238E27FC236}">
                <a16:creationId xmlns:a16="http://schemas.microsoft.com/office/drawing/2014/main" id="{639E7BCE-E6B1-42EB-924E-9EA61011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1" y="1941815"/>
            <a:ext cx="11870317" cy="44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6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4DDD-2714-42CC-9E33-E9BCE425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01298-824D-4ECF-9579-0AC3D6E0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multimodal data stores of data from traditional and non traditional data sources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055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5501-ED10-4FA6-BF2F-D854788D7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761A141-F55F-57E9-0027-422D7AC1A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578" y="2259974"/>
            <a:ext cx="4037428" cy="40374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2D06F8B5-D3AA-0725-ACAB-2E756E952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7" y="684069"/>
            <a:ext cx="2716662" cy="940927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B28BA77C-9D25-715C-696A-DA54DCCDA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73" y="684068"/>
            <a:ext cx="2387603" cy="9409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D44C19-2B5A-717A-C8A4-AC420346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994" y="2912882"/>
            <a:ext cx="5199933" cy="205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Scan the code to secure your attendance – </a:t>
            </a:r>
            <a:r>
              <a:rPr lang="en-US" sz="3200" dirty="0">
                <a:solidFill>
                  <a:srgbClr val="FF0000"/>
                </a:solidFill>
              </a:rPr>
              <a:t>no scans</a:t>
            </a:r>
            <a:r>
              <a:rPr lang="en-US" sz="3200" dirty="0"/>
              <a:t>, no proof you were here!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66875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F3BB-DE73-4E13-9AB8-1F7D993D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E45D-24AF-486D-AFA4-0D7796233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3E2BE-6302-4637-A434-D00EBE9B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4"/>
            <a:ext cx="12192000" cy="683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4E2DB-D200-4CAF-8C1F-C160140DB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5" t="55903" r="12359" b="9773"/>
          <a:stretch/>
        </p:blipFill>
        <p:spPr>
          <a:xfrm>
            <a:off x="9602912" y="4499904"/>
            <a:ext cx="2589088" cy="234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99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291A-6F00-4A14-B2F5-9DCF0379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8AB2-04EE-406E-BF20-50A467F1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B57D7-82A8-4EA4-B1AE-EB234148E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2" y="0"/>
            <a:ext cx="1198559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41EC5-0737-4969-8764-EFBC5E78A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05" t="55903" r="12359" b="9773"/>
          <a:stretch/>
        </p:blipFill>
        <p:spPr>
          <a:xfrm>
            <a:off x="10761230" y="5640326"/>
            <a:ext cx="1185140" cy="10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6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9E93-E2A5-47BD-8CAC-37EC10EF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4E027-0358-4B85-8B69-459B127F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0B037-A7E6-4B2C-9124-B24B6BF2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24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FEAE7-9335-4FC4-9B7E-4DB22B29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Standards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538F0-01F6-48B4-8C2F-5AF8CF66B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57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BA17-E49B-4748-9A0B-6486C4EF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7E54A-A162-4C08-AE22-D16554966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908A-9343-4859-A673-5F4A7AD61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4901-C3A4-4A53-925F-5513298F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67FD0-E7C4-482F-9E1F-212370472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1BF83-8461-46DA-AFB2-B948C595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0722"/>
            <a:ext cx="12102957" cy="68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2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3A2-B388-4180-9D48-35BD6578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274F9-6F3F-44F3-89DD-6BC5B50A5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32203-3237-41F4-B7B6-520277F0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5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36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B250-C21D-4A84-8B04-2CE61C3E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3A265-3DDB-4082-AAAC-031AC6505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689F6-8D35-4CBE-8596-3C863BC3E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" y="0"/>
            <a:ext cx="12196282" cy="67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8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640F-3690-4C78-87E0-D3697BD8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4E805-C443-4718-AD74-094A996CA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75D22-BBE2-4BEF-A738-241E3C6E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8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90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2ED7-CC90-4956-9756-5BC6B27C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CE5A6-6042-4473-BAAB-E97ABBCC9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94E8F-74B8-4398-95E0-E6150DF7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53530-D725-C605-082A-1ED604FA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16001B1-C732-784B-47D5-1CC72CA24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578" y="2259974"/>
            <a:ext cx="4037428" cy="40374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07853E00-EF9B-8686-2B0F-63E85B161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7" y="684069"/>
            <a:ext cx="2716662" cy="940927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7A91A913-9291-6720-2A4A-39634CF3F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73" y="684068"/>
            <a:ext cx="2387603" cy="9409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7B7BA6-E414-A37A-A5AE-33D2AF35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994" y="2912882"/>
            <a:ext cx="5199933" cy="205559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cool crowd </a:t>
            </a:r>
            <a:r>
              <a:rPr lang="en-US" sz="4000" dirty="0">
                <a:solidFill>
                  <a:srgbClr val="FF0000"/>
                </a:solidFill>
              </a:rPr>
              <a:t>scans for attendance</a:t>
            </a:r>
            <a:r>
              <a:rPr lang="en-US" sz="4000" dirty="0"/>
              <a:t>. Join them!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267112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F6149-1630-4DF8-8934-BA4D1B93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23" y="0"/>
            <a:ext cx="5741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91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AC80-060A-40E4-AD39-C8D4FE25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EBC35-2B59-42D5-85C2-8EBEAA3CD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E8CC7-9F68-4F00-B1D2-57D96FF2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488" y="0"/>
            <a:ext cx="9272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1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336E7-B761-4101-8751-EF02AE5F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CEEEF-332F-407C-BB20-5F309759C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CC29-73E3-4679-9B51-6A0A9B2E0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6946"/>
            <a:ext cx="12192000" cy="448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ECC57-1E02-478E-AD88-A9886043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427" y="4311238"/>
            <a:ext cx="8052110" cy="23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3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D609-389F-4FC2-B439-D23B0551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AB4D7-1FB8-4BB3-9CE9-193E01615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4545D-F419-474D-B282-6DF49667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1209365"/>
            <a:ext cx="1075522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2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396D-18E8-4956-BBA2-4F86DC93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6ED14-EEB7-4527-95EF-93284DF20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774A6-B706-4831-8EAD-069681C5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752"/>
            <a:ext cx="12192000" cy="70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70E7-9780-4174-B26C-4A5AE263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ED4F-D7EA-482A-B5A4-29EF3C56A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192D0-0A6A-4538-8E34-576F9FCC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44"/>
            <a:ext cx="12192000" cy="68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5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79AB-0D4A-42C9-B6C3-86323E5C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C7BB3-D423-4182-881F-B5AEC8221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CB84-810F-4715-BB17-F9954C72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416"/>
            <a:ext cx="12192000" cy="71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93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05E4-706B-406C-B537-2D7B08A4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317B6-F07E-475C-9EB5-7CE789FE9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4AE92-A08F-436A-A4B9-E66373C2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0" y="1845367"/>
            <a:ext cx="11741290" cy="391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02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8E8A-A70F-4364-9178-051EDB23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238F7-283B-43BE-8E06-D61422E31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A72F3-C976-4B40-8A8F-A6409C8F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8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79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E7AD-8C70-488C-9719-9CA2CD3C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05698-7A41-42A3-9C9F-B9DFEBA46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67C56-E722-400C-8B56-36217815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45315"/>
            <a:ext cx="12192000" cy="66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B25C-7AC3-443B-9013-C08647ED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Record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7B49B-1D08-4702-9A8F-269962CC0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Patient Registry</a:t>
            </a:r>
          </a:p>
          <a:p>
            <a:pPr lvl="1"/>
            <a:r>
              <a:rPr lang="en-US" dirty="0"/>
              <a:t>Basic demographics</a:t>
            </a:r>
          </a:p>
          <a:p>
            <a:pPr lvl="1"/>
            <a:r>
              <a:rPr lang="en-US" dirty="0"/>
              <a:t>Laboratory Values</a:t>
            </a:r>
          </a:p>
          <a:p>
            <a:pPr lvl="1"/>
            <a:r>
              <a:rPr lang="en-US" dirty="0"/>
              <a:t>Medical Information</a:t>
            </a:r>
          </a:p>
          <a:p>
            <a:r>
              <a:rPr lang="en-US" dirty="0"/>
              <a:t>Early Patient Data Collection</a:t>
            </a:r>
          </a:p>
          <a:p>
            <a:pPr lvl="1"/>
            <a:r>
              <a:rPr lang="en-US" dirty="0"/>
              <a:t>Record keeping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Data Cleanup</a:t>
            </a:r>
          </a:p>
          <a:p>
            <a:pPr lvl="1"/>
            <a:r>
              <a:rPr lang="en-US" dirty="0"/>
              <a:t>Rudimentary</a:t>
            </a:r>
          </a:p>
          <a:p>
            <a:pPr lvl="1"/>
            <a:r>
              <a:rPr lang="en-US" dirty="0"/>
              <a:t>Structure or semi-structured</a:t>
            </a:r>
          </a:p>
          <a:p>
            <a:pPr lvl="1"/>
            <a:r>
              <a:rPr lang="en-US" dirty="0"/>
              <a:t>Minimal Storage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132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C33A-FAFC-41FB-A616-E6B670B8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0672E-69F1-471B-AC23-19A1F2495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0AEAC-C65F-4466-B289-BC806D9E0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0"/>
            <a:ext cx="1176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80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9A1C-84B0-414B-B1A8-BFB53D21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B5357-67A9-4AA4-B491-3814F2755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97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1138-1500-4D26-A593-ABDD5013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Health informatics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469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2EA5-90AE-40CD-BED2-DC3BF53F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907B4-5DE3-42AF-9BF8-71FD2681B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3A5A2-68EF-4530-A659-56DCE814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38"/>
            <a:ext cx="12192000" cy="65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7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EFCB-5EFF-4F5D-8988-AE4EE879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731E-604F-489C-B739-196124ED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1B888-60E4-453C-80EC-B369BD0F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812"/>
            <a:ext cx="12192000" cy="661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FDAC5-A495-4D68-9D59-556EA141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48" t="68540" r="2922" b="13904"/>
          <a:stretch/>
        </p:blipFill>
        <p:spPr>
          <a:xfrm>
            <a:off x="10578958" y="5697020"/>
            <a:ext cx="1613042" cy="11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7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C641-6A61-4B8A-B879-401A25DC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D6FE4-DC25-47E5-9EAD-195D3734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B63D1-F939-4DF7-B859-000223EF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2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41C9-EBD2-4E89-A469-0187F05E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12A1-2CF3-453C-8526-9D802BA92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27C64-D79F-4E9A-9A12-86F4747B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706"/>
            <a:ext cx="12192000" cy="6467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B6E5B-A679-4EEF-A49C-1478792DC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601" b="87295"/>
          <a:stretch/>
        </p:blipFill>
        <p:spPr>
          <a:xfrm>
            <a:off x="11008643" y="6136630"/>
            <a:ext cx="1183357" cy="7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17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1359</TotalTime>
  <Words>87</Words>
  <Application>Microsoft Office PowerPoint</Application>
  <PresentationFormat>Widescreen</PresentationFormat>
  <Paragraphs>26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Artificial Intelligence with Health Informatics</vt:lpstr>
      <vt:lpstr>Scan the code to secure your attendance – no scans, no proof you were here!</vt:lpstr>
      <vt:lpstr>The cool crowd scans for attendance. Join them!</vt:lpstr>
      <vt:lpstr>Patient Record</vt:lpstr>
      <vt:lpstr>History of Health informatics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</vt:lpstr>
      <vt:lpstr>Datatypes</vt:lpstr>
      <vt:lpstr>Challenge</vt:lpstr>
      <vt:lpstr>PowerPoint Presentation</vt:lpstr>
      <vt:lpstr>PowerPoint Presentation</vt:lpstr>
      <vt:lpstr>PowerPoint Presentation</vt:lpstr>
      <vt:lpstr>Data Standards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Informatics</dc:title>
  <dc:creator>Mahi Ahmad</dc:creator>
  <cp:lastModifiedBy>Lakshmi M 102688</cp:lastModifiedBy>
  <cp:revision>11</cp:revision>
  <dcterms:modified xsi:type="dcterms:W3CDTF">2024-11-12T02:58:36Z</dcterms:modified>
</cp:coreProperties>
</file>